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67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FFFFFF"/>
    <a:srgbClr val="0000FF"/>
    <a:srgbClr val="5F5F5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1" name="Прямоугольник 6"/>
          <p:cNvSpPr/>
          <p:nvPr userDrawn="1"/>
        </p:nvSpPr>
        <p:spPr>
          <a:xfrm>
            <a:off x="0" y="6642100"/>
            <a:ext cx="1200150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" name="Рисунок 8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428750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0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786063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1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214813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2" descr="0_75db6_df52046_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572125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EF9B-7AF2-4C1A-8BF6-4F2FD960C7B3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1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CA393-F22E-4CA6-8094-9F9B43C59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3" grpId="0" autoUpdateAnimBg="0"/>
      <p:bldP spid="36874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78A82-9787-4DE6-B2C8-A3FC1F2B4BE0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B0522-FD4E-42AA-9977-B534BAB15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60EB3-3589-4F50-9153-B027EE86F7D0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B168-4A71-4002-81DF-4818E4DD9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9506-E64F-4E17-A024-1BE172C4E7C2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4804-7080-43E7-8B77-5C017BFEE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77717-FF4C-4EE1-BDC0-4D47FFBA0ABA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E4891-1523-4803-A58E-0317A605B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ADAC8-3732-46EB-B159-3AAFCBD191EC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AECFB-350B-44D5-B835-BBCA07A23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16A01-0050-4B35-AD07-4655508F60BD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4FCE4-0ED3-42F3-AAD6-32438CEA6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3504-1B55-4A70-A937-611FABD8050E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739F-6E33-4F5D-B0D3-5F515364D7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8097-5169-4C07-8CA5-D4B0FE3C7D96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33C1C-5292-4150-9DD3-11BC4D4E5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21D6-268D-48D3-B978-E95003E7DDD1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43091-2007-46F3-8EFB-55A2C60C5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4ED55-8C5E-4791-AA4E-1C221E5A4579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BD0DB-59F3-4A2D-9A51-A0DA1EE77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584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4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85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58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3F54D93-FCC3-4367-9CD3-094F285D170F}" type="datetimeFigureOut">
              <a:rPr lang="ru-RU"/>
              <a:pPr>
                <a:defRPr/>
              </a:pPr>
              <a:t>01.01.2002</a:t>
            </a:fld>
            <a:endParaRPr lang="ru-RU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AAF837F-264F-4847-812A-3C8CFE15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585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5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100"/>
            <a:ext cx="1200150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6" name="Рисунок 8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142875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9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1428750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Рисунок 10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2786063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Рисунок 11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4214813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Рисунок 12" descr="0_75db6_df52046_L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14313" y="5572125"/>
            <a:ext cx="15240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58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/>
      <p:bldP spid="3585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58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403350" y="188913"/>
            <a:ext cx="7740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Муниципальное бюджетное дошкольное образовательное учреждение «Ромодановский детский сад комбинированного вида»</a:t>
            </a:r>
            <a:b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132138" y="4292600"/>
            <a:ext cx="576103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Подготовила: </a:t>
            </a:r>
          </a:p>
          <a:p>
            <a:pPr algn="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Котина В.Н. воспитатель                                                                                                                                     первой квалификационной категории</a:t>
            </a:r>
          </a:p>
          <a:p>
            <a:pPr algn="r">
              <a:defRPr/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r">
              <a:defRPr/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algn="r">
              <a:defRPr/>
            </a:pP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                           </a:t>
            </a:r>
          </a:p>
          <a:p>
            <a:pPr algn="r">
              <a:defRPr/>
            </a:pPr>
            <a:endParaRPr lang="en-US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            </a:t>
            </a:r>
            <a:r>
              <a:rPr lang="ru-RU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Ромоданово 2015г</a:t>
            </a:r>
          </a:p>
        </p:txBody>
      </p:sp>
      <p:sp>
        <p:nvSpPr>
          <p:cNvPr id="13315" name="WordArt 8"/>
          <p:cNvSpPr>
            <a:spLocks noChangeArrowheads="1" noChangeShapeType="1" noTextEdit="1"/>
          </p:cNvSpPr>
          <p:nvPr/>
        </p:nvSpPr>
        <p:spPr bwMode="auto">
          <a:xfrm>
            <a:off x="971550" y="1196975"/>
            <a:ext cx="8343900" cy="33845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Организация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образовательного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процесса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в соответствии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с ФГОС ДО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19250" y="836613"/>
            <a:ext cx="7226300" cy="5259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effectLst/>
              </a:rPr>
              <a:t> </a:t>
            </a:r>
            <a:r>
              <a:rPr lang="ru-RU" sz="2800" b="1" smtClean="0">
                <a:solidFill>
                  <a:srgbClr val="FF0000"/>
                </a:solidFill>
                <a:effectLst/>
              </a:rPr>
              <a:t>Построение образовательного процесса на комплексно-тематическом принципе с учетом интеграции образовательных областей дает возможность достичь этой цели.</a:t>
            </a:r>
            <a:r>
              <a:rPr lang="ru-RU" sz="2800" b="1" smtClean="0">
                <a:effectLst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effectLst/>
            </a:endParaRPr>
          </a:p>
          <a:p>
            <a:pPr>
              <a:lnSpc>
                <a:spcPct val="80000"/>
              </a:lnSpc>
            </a:pPr>
            <a:r>
              <a:rPr lang="ru-RU" sz="2800" b="1" smtClean="0">
                <a:effectLst/>
              </a:rPr>
              <a:t>    </a:t>
            </a:r>
            <a:r>
              <a:rPr lang="ru-RU" sz="2800" b="1" smtClean="0">
                <a:solidFill>
                  <a:srgbClr val="0000FF"/>
                </a:solidFill>
                <a:effectLst/>
              </a:rPr>
              <a:t>Построение всего образовательного процесса вокруг одной центральной темы,  дает большие возможности для развития детей. Темы помогают организовать информацию оптимальным способом.</a:t>
            </a:r>
            <a:r>
              <a:rPr lang="ru-RU" sz="2800" b="1" smtClean="0">
                <a:effectLst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92275" y="692150"/>
            <a:ext cx="7153275" cy="5832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mtClean="0">
                <a:solidFill>
                  <a:srgbClr val="0000FF"/>
                </a:solidFill>
                <a:effectLst/>
              </a:rPr>
              <a:t> </a:t>
            </a:r>
            <a:r>
              <a:rPr lang="ru-RU" b="1" smtClean="0">
                <a:solidFill>
                  <a:srgbClr val="0000FF"/>
                </a:solidFill>
                <a:effectLst/>
              </a:rPr>
              <a:t>У дошкольников появляются многочисленные возможности для практики, экспериментирования, развития основных навыков, понятийного мышления. </a:t>
            </a:r>
          </a:p>
          <a:p>
            <a:pPr>
              <a:lnSpc>
                <a:spcPct val="90000"/>
              </a:lnSpc>
            </a:pPr>
            <a:endParaRPr lang="ru-RU" b="1" smtClean="0">
              <a:solidFill>
                <a:srgbClr val="0000FF"/>
              </a:solidFill>
              <a:effectLst/>
            </a:endParaRPr>
          </a:p>
          <a:p>
            <a:pPr>
              <a:lnSpc>
                <a:spcPct val="90000"/>
              </a:lnSpc>
            </a:pPr>
            <a:r>
              <a:rPr lang="ru-RU" b="1" smtClean="0">
                <a:solidFill>
                  <a:srgbClr val="000000"/>
                </a:solidFill>
                <a:effectLst/>
              </a:rPr>
              <a:t>   Выделение основной темы периода не означает, что абсолютно вся деятельность детей должна быть посвящена этой теме.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92275" y="620713"/>
            <a:ext cx="7153275" cy="5903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>
                <a:effectLst/>
              </a:rPr>
              <a:t> </a:t>
            </a:r>
            <a:r>
              <a:rPr lang="ru-RU" sz="2800" b="1" smtClean="0">
                <a:solidFill>
                  <a:srgbClr val="FF0000"/>
                </a:solidFill>
                <a:effectLst/>
              </a:rPr>
              <a:t>Цель введения основной темы периода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 —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  интегрировать образовательную деятельность и избежать неоправданного дробления детской деятельности по образовательным областям.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  Введение похожих тем в различных возрастных группах обеспечивает достижение единства образовательных целей и преемственности в детском развитии на протяжении всего дошкольного возраста, органичное развитие детей в соответствии с их индивидуальными возможностями.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92275" y="765175"/>
            <a:ext cx="7153275" cy="5759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Тематический принцип построения образовательного процесса позволяет органично вводить региональные и культурные компоненты, учитывать специфику дошкольного учреждения. </a:t>
            </a: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</a:t>
            </a:r>
            <a:r>
              <a:rPr lang="ru-RU" sz="2800" b="1" smtClean="0">
                <a:solidFill>
                  <a:srgbClr val="0000FF"/>
                </a:solidFill>
                <a:effectLst/>
              </a:rPr>
              <a:t>Одной теме следует уделять не менее одной недели. Оптимальный период — 2–3 недели. </a:t>
            </a:r>
          </a:p>
          <a:p>
            <a:pPr>
              <a:lnSpc>
                <a:spcPct val="90000"/>
              </a:lnSpc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Тема должна быть отражена в подборе материалов, находящихся в группе и центрах (уголках) развития.</a:t>
            </a:r>
            <a:r>
              <a:rPr lang="ru-RU" sz="2800" smtClean="0">
                <a:effectLst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63713" y="260350"/>
            <a:ext cx="7070725" cy="6408738"/>
          </a:xfrm>
        </p:spPr>
        <p:txBody>
          <a:bodyPr/>
          <a:lstStyle/>
          <a:p>
            <a:endParaRPr lang="ru-RU" b="1" smtClean="0">
              <a:solidFill>
                <a:srgbClr val="0000FF"/>
              </a:solidFill>
              <a:effectLst/>
            </a:endParaRPr>
          </a:p>
          <a:p>
            <a:endParaRPr lang="ru-RU" b="1" smtClean="0">
              <a:solidFill>
                <a:srgbClr val="0000FF"/>
              </a:solidFill>
              <a:effectLst/>
            </a:endParaRPr>
          </a:p>
          <a:p>
            <a:r>
              <a:rPr lang="ru-RU" b="1" smtClean="0">
                <a:solidFill>
                  <a:srgbClr val="0000FF"/>
                </a:solidFill>
                <a:effectLst/>
              </a:rPr>
              <a:t>Такое планирование позволяет уйти от предметного принципа построения образовательного процесса,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rgbClr val="FF0000"/>
                </a:solidFill>
                <a:effectLst/>
              </a:rPr>
              <a:t>способствует более глубокому и целостному освоению детьми окружающего мира,</a:t>
            </a:r>
            <a:r>
              <a:rPr lang="ru-RU" b="1" smtClean="0">
                <a:effectLst/>
              </a:rPr>
              <a:t> </a:t>
            </a:r>
            <a:r>
              <a:rPr lang="ru-RU" b="1" smtClean="0">
                <a:solidFill>
                  <a:schemeClr val="bg1"/>
                </a:solidFill>
                <a:effectLst/>
              </a:rPr>
              <a:t>обобщению и присвоению средств и способов деятельности.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 descr="А давайте сделаем....уборку. KitaClub - лучший портал для девочек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36725" y="1052513"/>
            <a:ext cx="740727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0000FF"/>
                </a:solidFill>
              </a:rPr>
              <a:t>       </a:t>
            </a:r>
            <a:r>
              <a:rPr lang="ru-RU" sz="2800" b="1">
                <a:solidFill>
                  <a:srgbClr val="0000FF"/>
                </a:solidFill>
              </a:rPr>
              <a:t>Организация образовательного процесса в соответствии с федеральным государственным образовательным стандартом дошкольного образования строится с учетом контингента воспитанников, их индивидуальных и возрастных особенностей, а также социального заказа родителей.</a:t>
            </a:r>
            <a:r>
              <a:rPr lang="ru-RU" sz="2800">
                <a:solidFill>
                  <a:srgbClr val="5F5F5F"/>
                </a:solidFill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76375" y="1052513"/>
            <a:ext cx="7667625" cy="50419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>
                <a:effectLst/>
              </a:rPr>
              <a:t>        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По принципу деятельностного подхода, который  заключается в том, что в центре внимания стоит не просто деятельность, а совместная деятельность детей и взрослых, смысл которой заключается в том, что педагог не передает детям готовые образцы действий, поведения, нравственной и духовной культуры, а создает, вырабатывает их вместе с воспитанниками.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36650" y="1052513"/>
            <a:ext cx="800735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      </a:t>
            </a:r>
            <a:r>
              <a:rPr lang="ru-RU" b="1" smtClean="0">
                <a:solidFill>
                  <a:srgbClr val="0000FF"/>
                </a:solidFill>
                <a:effectLst/>
              </a:rPr>
              <a:t>Содержание образовательного процесса, реализуемого в контексте деятельностного подхода, является совместным поиском новых знаний, жизненных норм и ценностей в процессе активной деятельности каждого участника.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47813" y="620713"/>
            <a:ext cx="7596187" cy="5259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FF"/>
                </a:solidFill>
                <a:effectLst/>
              </a:rPr>
              <a:t>        </a:t>
            </a:r>
            <a:r>
              <a:rPr lang="ru-RU" sz="2400" b="1" smtClean="0">
                <a:solidFill>
                  <a:schemeClr val="bg1"/>
                </a:solidFill>
                <a:effectLst/>
              </a:rPr>
              <a:t>При таком подходе естественным образом будут использоваться и разные формы взаимодействия педагога с воспитанниками:</a:t>
            </a:r>
            <a:r>
              <a:rPr lang="ru-RU" sz="2400" b="1" smtClean="0">
                <a:solidFill>
                  <a:srgbClr val="0000FF"/>
                </a:solidFill>
                <a:effectLst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FF"/>
                </a:solidFill>
                <a:effectLst/>
              </a:rPr>
              <a:t> — прямое обучение, в котором педагог занимает активную позицию, решая обучающие задачи;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FF"/>
                </a:solidFill>
                <a:effectLst/>
              </a:rPr>
              <a:t>— партнерская деятельность взрослых с детьми и детей между собой, в которой замыслы, идеи, способы действия выбираются детьми, а воспитатель оказывает помощь в их осуществлении, помогает организовать взаимодействие между детьми; </a:t>
            </a: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rgbClr val="0000FF"/>
                </a:solidFill>
                <a:effectLst/>
              </a:rPr>
              <a:t>— опосредованное обучение, в котором через специально созданную развивающую предметно-пространственную среду стимулируются процессы саморазвития ребенка, его самостоятельные творческие проявления.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47813" y="1412875"/>
            <a:ext cx="7215187" cy="4191000"/>
          </a:xfrm>
        </p:spPr>
        <p:txBody>
          <a:bodyPr/>
          <a:lstStyle/>
          <a:p>
            <a:r>
              <a:rPr lang="ru-RU" sz="3600" b="1" smtClean="0">
                <a:solidFill>
                  <a:srgbClr val="000066"/>
                </a:solidFill>
                <a:effectLst/>
              </a:rPr>
              <a:t>При организации образовательного процесса в детском саду необходимо сохранять специфику, присущую как игре, так и обучению.</a:t>
            </a:r>
            <a:r>
              <a:rPr lang="ru-RU" b="1" smtClean="0">
                <a:solidFill>
                  <a:srgbClr val="000066"/>
                </a:solidFill>
                <a:effectLst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effectLst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619250" y="692150"/>
            <a:ext cx="7524750" cy="5343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effectLst/>
              </a:rPr>
              <a:t>         </a:t>
            </a:r>
            <a:r>
              <a:rPr lang="ru-RU" sz="2800" b="1" smtClean="0">
                <a:solidFill>
                  <a:srgbClr val="FF0000"/>
                </a:solidFill>
                <a:effectLst/>
              </a:rPr>
              <a:t>Игра как ведущая деятельность</a:t>
            </a:r>
            <a:r>
              <a:rPr lang="ru-RU" sz="2800" b="1" smtClean="0">
                <a:solidFill>
                  <a:srgbClr val="000000"/>
                </a:solidFill>
                <a:effectLst/>
              </a:rPr>
              <a:t> — это самодеятельная игра, в которой дети осваивают назначение предметов и способы действия с ними, а также определенный, доступный им пласт человеческих отношений. Игра должна занимать достойное место и выступать именно в этой роли. Для ее развития необходима многоаспектная поддержка.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000000"/>
                </a:solidFill>
                <a:effectLst/>
              </a:rPr>
              <a:t>   Подчинять игру решению исключительно дидактических задач — значит загубить и игру, и обучение.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47813" y="908050"/>
            <a:ext cx="7308850" cy="46085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effectLst/>
              </a:rPr>
              <a:t>      </a:t>
            </a:r>
            <a:r>
              <a:rPr lang="ru-RU" sz="3600" b="1" smtClean="0">
                <a:solidFill>
                  <a:srgbClr val="0000FF"/>
                </a:solidFill>
                <a:effectLst/>
              </a:rPr>
              <a:t>Специфика дошкольного обучения характеризуется частым использованием </a:t>
            </a:r>
            <a:r>
              <a:rPr lang="ru-RU" sz="3600" b="1" smtClean="0">
                <a:solidFill>
                  <a:schemeClr val="bg1"/>
                </a:solidFill>
                <a:effectLst/>
              </a:rPr>
              <a:t>игровых приемов</a:t>
            </a:r>
            <a:r>
              <a:rPr lang="ru-RU" sz="3600" b="1" smtClean="0">
                <a:solidFill>
                  <a:srgbClr val="0000FF"/>
                </a:solidFill>
                <a:effectLst/>
              </a:rPr>
              <a:t>, придающих обучающей задаче эмоцио- нально-смысловой характер, делающей ее интересной и доступной для детей.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47813" y="476250"/>
            <a:ext cx="7297737" cy="6121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        Планирование образовательного процесса составляет одну из основ правильной организации жизни детей в детском саду. Важно выстроить образовательную деятельность так, чтобы она была целостной, осмысленной, интересной и понятной с точки зрения детского восприятия и в то же время сохраняла последовательность решения задач каждого направления развития.     При этом следует решать поставленные цели и задачи, избегая перегрузки детей, на необходимом и достаточном материале, максимально приближаясь к </a:t>
            </a:r>
            <a:r>
              <a:rPr lang="ru-RU" sz="2400" b="1" smtClean="0">
                <a:solidFill>
                  <a:srgbClr val="FF0000"/>
                </a:solidFill>
                <a:effectLst/>
              </a:rPr>
              <a:t>разумному «минимуму».</a:t>
            </a:r>
            <a:r>
              <a:rPr lang="ru-RU" sz="2400" b="1" smtClean="0">
                <a:solidFill>
                  <a:srgbClr val="000000"/>
                </a:solidFill>
                <a:effectLst/>
              </a:rPr>
              <a:t> (СанПиН   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63</TotalTime>
  <Words>527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Wingdings</vt:lpstr>
      <vt:lpstr>Calibri</vt:lpstr>
      <vt:lpstr>Times New Roman</vt:lpstr>
      <vt:lpstr>Трава</vt:lpstr>
      <vt:lpstr>Трава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2014-05-31T11:31:36Z</dcterms:created>
  <dcterms:modified xsi:type="dcterms:W3CDTF">2002-01-01T02:18:53Z</dcterms:modified>
</cp:coreProperties>
</file>